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c820380c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6c820380c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72b41845a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72b41845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6c820380c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6c820380c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6c820380c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6c820380c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6e366bde0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6e366bde0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6e366bde0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6e366bde0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6c820380c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6c820380c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c820380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c820380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6c820380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6c820380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6c820380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6c820380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728d5fad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728d5fad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6c820380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6c820380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6c820380c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6c820380c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6c820380c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6c820380c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6c820380c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6c820380c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X2id0d_WQI_Sj7c7yuuTfLVdKWW9L4LH/view" TargetMode="Externa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Group 7:</a:t>
            </a:r>
            <a:br>
              <a:rPr lang="en">
                <a:solidFill>
                  <a:schemeClr val="lt1"/>
                </a:solidFill>
              </a:rPr>
            </a:br>
            <a:r>
              <a:rPr lang="en">
                <a:solidFill>
                  <a:schemeClr val="lt1"/>
                </a:solidFill>
              </a:rPr>
              <a:t>Robotic Blackjack Dealer</a:t>
            </a:r>
            <a:endParaRPr>
              <a:solidFill>
                <a:schemeClr val="lt1"/>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solidFill>
                  <a:srgbClr val="CDB87D"/>
                </a:solidFill>
              </a:rPr>
              <a:t>Kyle Cullen, Nicholas Lowe, Curtis Maher, Luca Mahoney</a:t>
            </a:r>
            <a:endParaRPr>
              <a:solidFill>
                <a:srgbClr val="CDB87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Future Steps for Algorithm</a:t>
            </a:r>
            <a:endParaRPr>
              <a:solidFill>
                <a:schemeClr val="lt1"/>
              </a:solidFill>
            </a:endParaRPr>
          </a:p>
        </p:txBody>
      </p:sp>
      <p:sp>
        <p:nvSpPr>
          <p:cNvPr id="124" name="Google Shape;124;p2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rPr lang="en">
                <a:solidFill>
                  <a:srgbClr val="CDB87D"/>
                </a:solidFill>
              </a:rPr>
              <a:t>Add insurance and surrendering to wagering</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Begin creating input/output display gui</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Merge program with Luca’s output</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Send messages to Arduino for motor controls</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Iron out existing bugs (splitting is a big one)</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Develop thorough unit tests and tests scenarios</a:t>
            </a:r>
            <a:endParaRPr>
              <a:solidFill>
                <a:srgbClr val="CDB87D"/>
              </a:solidFill>
            </a:endParaRPr>
          </a:p>
        </p:txBody>
      </p:sp>
      <p:sp>
        <p:nvSpPr>
          <p:cNvPr id="125" name="Google Shape;125;p2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rPr lang="en">
                <a:solidFill>
                  <a:srgbClr val="CDB87D"/>
                </a:solidFill>
              </a:rPr>
              <a:t>Touchscreen display delivered and connection tested</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Research into I2C connection to communication between modules</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Research into controls methodology to assist with implementing Arduino code</a:t>
            </a:r>
            <a:endParaRPr>
              <a:solidFill>
                <a:srgbClr val="CDB87D"/>
              </a:solidFill>
            </a:endParaRPr>
          </a:p>
        </p:txBody>
      </p:sp>
      <p:sp>
        <p:nvSpPr>
          <p:cNvPr id="126" name="Google Shape;126;p22"/>
          <p:cNvSpPr txBox="1"/>
          <p:nvPr>
            <p:ph type="title"/>
          </p:nvPr>
        </p:nvSpPr>
        <p:spPr>
          <a:xfrm>
            <a:off x="468215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Initial Steps Taken</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Image Processing Update</a:t>
            </a:r>
            <a:endParaRPr>
              <a:solidFill>
                <a:schemeClr val="lt1"/>
              </a:solidFill>
            </a:endParaRPr>
          </a:p>
        </p:txBody>
      </p:sp>
      <p:sp>
        <p:nvSpPr>
          <p:cNvPr id="132" name="Google Shape;132;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Clr>
                <a:srgbClr val="CDB87D"/>
              </a:buClr>
              <a:buSzPct val="100000"/>
              <a:buChar char="-"/>
            </a:pPr>
            <a:r>
              <a:rPr lang="en">
                <a:solidFill>
                  <a:srgbClr val="CDB87D"/>
                </a:solidFill>
              </a:rPr>
              <a:t>Utilizes OpenCV with the Raspberry Pi to capture card image</a:t>
            </a:r>
            <a:endParaRPr>
              <a:solidFill>
                <a:srgbClr val="CDB87D"/>
              </a:solidFill>
            </a:endParaRPr>
          </a:p>
          <a:p>
            <a:pPr indent="-310832" lvl="0" marL="457200" rtl="0" algn="l">
              <a:spcBef>
                <a:spcPts val="0"/>
              </a:spcBef>
              <a:spcAft>
                <a:spcPts val="0"/>
              </a:spcAft>
              <a:buClr>
                <a:srgbClr val="CDB87D"/>
              </a:buClr>
              <a:buSzPct val="100000"/>
              <a:buChar char="-"/>
            </a:pPr>
            <a:r>
              <a:rPr lang="en">
                <a:solidFill>
                  <a:srgbClr val="CDB87D"/>
                </a:solidFill>
              </a:rPr>
              <a:t>ArduCam 5MP Mini Camera for Raspberry Pi set underneath </a:t>
            </a:r>
            <a:r>
              <a:rPr lang="en">
                <a:solidFill>
                  <a:srgbClr val="CDB87D"/>
                </a:solidFill>
              </a:rPr>
              <a:t>acrylic</a:t>
            </a:r>
            <a:r>
              <a:rPr lang="en">
                <a:solidFill>
                  <a:srgbClr val="CDB87D"/>
                </a:solidFill>
              </a:rPr>
              <a:t> surface on Table</a:t>
            </a:r>
            <a:endParaRPr>
              <a:solidFill>
                <a:srgbClr val="CDB87D"/>
              </a:solidFill>
            </a:endParaRPr>
          </a:p>
          <a:p>
            <a:pPr indent="-310832" lvl="0" marL="457200" rtl="0" algn="l">
              <a:spcBef>
                <a:spcPts val="0"/>
              </a:spcBef>
              <a:spcAft>
                <a:spcPts val="0"/>
              </a:spcAft>
              <a:buClr>
                <a:srgbClr val="CDB87D"/>
              </a:buClr>
              <a:buSzPct val="100000"/>
              <a:buChar char="-"/>
            </a:pPr>
            <a:r>
              <a:rPr lang="en">
                <a:solidFill>
                  <a:srgbClr val="CDB87D"/>
                </a:solidFill>
              </a:rPr>
              <a:t>Image captured undergoes Gaussian filtering to filter out noise</a:t>
            </a:r>
            <a:endParaRPr>
              <a:solidFill>
                <a:srgbClr val="CDB87D"/>
              </a:solidFill>
            </a:endParaRPr>
          </a:p>
          <a:p>
            <a:pPr indent="-310832" lvl="0" marL="457200" rtl="0" algn="l">
              <a:spcBef>
                <a:spcPts val="0"/>
              </a:spcBef>
              <a:spcAft>
                <a:spcPts val="0"/>
              </a:spcAft>
              <a:buClr>
                <a:srgbClr val="CDB87D"/>
              </a:buClr>
              <a:buSzPct val="100000"/>
              <a:buChar char="-"/>
            </a:pPr>
            <a:r>
              <a:rPr lang="en">
                <a:solidFill>
                  <a:srgbClr val="CDB87D"/>
                </a:solidFill>
              </a:rPr>
              <a:t>Contours are drawn on the image, and the card is cropped out of the image.</a:t>
            </a:r>
            <a:endParaRPr>
              <a:solidFill>
                <a:srgbClr val="CDB87D"/>
              </a:solidFill>
            </a:endParaRPr>
          </a:p>
          <a:p>
            <a:pPr indent="-310832" lvl="0" marL="457200" rtl="0" algn="l">
              <a:spcBef>
                <a:spcPts val="0"/>
              </a:spcBef>
              <a:spcAft>
                <a:spcPts val="0"/>
              </a:spcAft>
              <a:buClr>
                <a:srgbClr val="CDB87D"/>
              </a:buClr>
              <a:buSzPct val="100000"/>
              <a:buChar char="-"/>
            </a:pPr>
            <a:r>
              <a:rPr lang="en">
                <a:solidFill>
                  <a:srgbClr val="CDB87D"/>
                </a:solidFill>
              </a:rPr>
              <a:t>Edge detection is used to find the corners of the card, and the card is shrunk to a standard 300x400 pixel Warped image</a:t>
            </a:r>
            <a:endParaRPr>
              <a:solidFill>
                <a:srgbClr val="CDB87D"/>
              </a:solidFill>
            </a:endParaRPr>
          </a:p>
          <a:p>
            <a:pPr indent="-310832" lvl="0" marL="457200" rtl="0" algn="l">
              <a:spcBef>
                <a:spcPts val="0"/>
              </a:spcBef>
              <a:spcAft>
                <a:spcPts val="0"/>
              </a:spcAft>
              <a:buClr>
                <a:srgbClr val="CDB87D"/>
              </a:buClr>
              <a:buSzPct val="100000"/>
              <a:buChar char="-"/>
            </a:pPr>
            <a:r>
              <a:rPr lang="en">
                <a:solidFill>
                  <a:srgbClr val="CDB87D"/>
                </a:solidFill>
              </a:rPr>
              <a:t>Value and Suit are cropped out of the top left, and undergo similar filtering to obtain Contours for each.</a:t>
            </a:r>
            <a:endParaRPr>
              <a:solidFill>
                <a:srgbClr val="CDB87D"/>
              </a:solidFill>
            </a:endParaRPr>
          </a:p>
          <a:p>
            <a:pPr indent="-310832" lvl="0" marL="457200" rtl="0" algn="l">
              <a:spcBef>
                <a:spcPts val="0"/>
              </a:spcBef>
              <a:spcAft>
                <a:spcPts val="0"/>
              </a:spcAft>
              <a:buClr>
                <a:srgbClr val="CDB87D"/>
              </a:buClr>
              <a:buSzPct val="100000"/>
              <a:buChar char="-"/>
            </a:pPr>
            <a:r>
              <a:rPr lang="en">
                <a:solidFill>
                  <a:srgbClr val="CDB87D"/>
                </a:solidFill>
              </a:rPr>
              <a:t>Compared to test bank of images to predict closest match</a:t>
            </a:r>
            <a:endParaRPr>
              <a:solidFill>
                <a:srgbClr val="CDB87D"/>
              </a:solidFill>
            </a:endParaRPr>
          </a:p>
        </p:txBody>
      </p:sp>
      <p:pic>
        <p:nvPicPr>
          <p:cNvPr id="133" name="Google Shape;133;p23"/>
          <p:cNvPicPr preferRelativeResize="0"/>
          <p:nvPr/>
        </p:nvPicPr>
        <p:blipFill>
          <a:blip r:embed="rId3">
            <a:alphaModFix/>
          </a:blip>
          <a:stretch>
            <a:fillRect/>
          </a:stretch>
        </p:blipFill>
        <p:spPr>
          <a:xfrm>
            <a:off x="4859778" y="163450"/>
            <a:ext cx="1883250" cy="2855250"/>
          </a:xfrm>
          <a:prstGeom prst="rect">
            <a:avLst/>
          </a:prstGeom>
          <a:noFill/>
          <a:ln>
            <a:noFill/>
          </a:ln>
        </p:spPr>
      </p:pic>
      <p:pic>
        <p:nvPicPr>
          <p:cNvPr id="134" name="Google Shape;134;p23"/>
          <p:cNvPicPr preferRelativeResize="0"/>
          <p:nvPr/>
        </p:nvPicPr>
        <p:blipFill>
          <a:blip r:embed="rId4">
            <a:alphaModFix/>
          </a:blip>
          <a:stretch>
            <a:fillRect/>
          </a:stretch>
        </p:blipFill>
        <p:spPr>
          <a:xfrm>
            <a:off x="6895425" y="152400"/>
            <a:ext cx="1964025" cy="2866300"/>
          </a:xfrm>
          <a:prstGeom prst="rect">
            <a:avLst/>
          </a:prstGeom>
          <a:noFill/>
          <a:ln>
            <a:noFill/>
          </a:ln>
        </p:spPr>
      </p:pic>
      <p:pic>
        <p:nvPicPr>
          <p:cNvPr id="135" name="Google Shape;135;p23"/>
          <p:cNvPicPr preferRelativeResize="0"/>
          <p:nvPr/>
        </p:nvPicPr>
        <p:blipFill>
          <a:blip r:embed="rId5">
            <a:alphaModFix/>
          </a:blip>
          <a:stretch>
            <a:fillRect/>
          </a:stretch>
        </p:blipFill>
        <p:spPr>
          <a:xfrm>
            <a:off x="5087025" y="3389050"/>
            <a:ext cx="1428750" cy="1000125"/>
          </a:xfrm>
          <a:prstGeom prst="rect">
            <a:avLst/>
          </a:prstGeom>
          <a:noFill/>
          <a:ln>
            <a:noFill/>
          </a:ln>
        </p:spPr>
      </p:pic>
      <p:pic>
        <p:nvPicPr>
          <p:cNvPr id="136" name="Google Shape;136;p23"/>
          <p:cNvPicPr preferRelativeResize="0"/>
          <p:nvPr/>
        </p:nvPicPr>
        <p:blipFill>
          <a:blip r:embed="rId6">
            <a:alphaModFix/>
          </a:blip>
          <a:stretch>
            <a:fillRect/>
          </a:stretch>
        </p:blipFill>
        <p:spPr>
          <a:xfrm>
            <a:off x="7177350" y="3398575"/>
            <a:ext cx="1400175" cy="98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5126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Initial Steps for Image Processing</a:t>
            </a:r>
            <a:endParaRPr>
              <a:solidFill>
                <a:schemeClr val="lt1"/>
              </a:solidFill>
            </a:endParaRPr>
          </a:p>
        </p:txBody>
      </p:sp>
      <p:sp>
        <p:nvSpPr>
          <p:cNvPr id="142" name="Google Shape;142;p24"/>
          <p:cNvSpPr txBox="1"/>
          <p:nvPr>
            <p:ph idx="1" type="body"/>
          </p:nvPr>
        </p:nvSpPr>
        <p:spPr>
          <a:xfrm>
            <a:off x="311700" y="1152475"/>
            <a:ext cx="38184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rPr lang="en" sz="1400">
                <a:solidFill>
                  <a:srgbClr val="CDB87D"/>
                </a:solidFill>
              </a:rPr>
              <a:t>Wrote algorithm that works 100% of the time using perfect images</a:t>
            </a:r>
            <a:endParaRPr sz="1400">
              <a:solidFill>
                <a:srgbClr val="CDB87D"/>
              </a:solidFill>
            </a:endParaRPr>
          </a:p>
          <a:p>
            <a:pPr indent="-317500" lvl="0" marL="457200" rtl="0" algn="l">
              <a:spcBef>
                <a:spcPts val="0"/>
              </a:spcBef>
              <a:spcAft>
                <a:spcPts val="0"/>
              </a:spcAft>
              <a:buClr>
                <a:srgbClr val="CDB87D"/>
              </a:buClr>
              <a:buSzPts val="1400"/>
              <a:buChar char="-"/>
            </a:pPr>
            <a:r>
              <a:rPr lang="en" sz="1400">
                <a:solidFill>
                  <a:srgbClr val="CDB87D"/>
                </a:solidFill>
              </a:rPr>
              <a:t>Able to read images from the PiCamera with moderate detection success</a:t>
            </a:r>
            <a:endParaRPr sz="1400">
              <a:solidFill>
                <a:srgbClr val="CDB87D"/>
              </a:solidFill>
            </a:endParaRPr>
          </a:p>
          <a:p>
            <a:pPr indent="-317500" lvl="0" marL="457200" rtl="0" algn="l">
              <a:spcBef>
                <a:spcPts val="0"/>
              </a:spcBef>
              <a:spcAft>
                <a:spcPts val="0"/>
              </a:spcAft>
              <a:buClr>
                <a:srgbClr val="CDB87D"/>
              </a:buClr>
              <a:buSzPts val="1400"/>
              <a:buChar char="-"/>
            </a:pPr>
            <a:r>
              <a:rPr lang="en" sz="1400">
                <a:solidFill>
                  <a:srgbClr val="CDB87D"/>
                </a:solidFill>
              </a:rPr>
              <a:t>Runtime is currently under 1 second</a:t>
            </a:r>
            <a:endParaRPr sz="1400">
              <a:solidFill>
                <a:srgbClr val="CDB87D"/>
              </a:solidFill>
            </a:endParaRPr>
          </a:p>
          <a:p>
            <a:pPr indent="0" lvl="0" marL="457200" rtl="0" algn="l">
              <a:spcBef>
                <a:spcPts val="1200"/>
              </a:spcBef>
              <a:spcAft>
                <a:spcPts val="1200"/>
              </a:spcAft>
              <a:buNone/>
            </a:pPr>
            <a:r>
              <a:t/>
            </a:r>
            <a:endParaRPr/>
          </a:p>
        </p:txBody>
      </p:sp>
      <p:sp>
        <p:nvSpPr>
          <p:cNvPr id="143" name="Google Shape;143;p24"/>
          <p:cNvSpPr txBox="1"/>
          <p:nvPr/>
        </p:nvSpPr>
        <p:spPr>
          <a:xfrm>
            <a:off x="5437725" y="632050"/>
            <a:ext cx="32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 name="Google Shape;144;p24"/>
          <p:cNvSpPr txBox="1"/>
          <p:nvPr>
            <p:ph type="title"/>
          </p:nvPr>
        </p:nvSpPr>
        <p:spPr>
          <a:xfrm>
            <a:off x="5535800" y="445025"/>
            <a:ext cx="5126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Future Steps</a:t>
            </a:r>
            <a:endParaRPr>
              <a:solidFill>
                <a:schemeClr val="lt1"/>
              </a:solidFill>
            </a:endParaRPr>
          </a:p>
        </p:txBody>
      </p:sp>
      <p:sp>
        <p:nvSpPr>
          <p:cNvPr id="145" name="Google Shape;145;p24"/>
          <p:cNvSpPr txBox="1"/>
          <p:nvPr>
            <p:ph idx="1" type="body"/>
          </p:nvPr>
        </p:nvSpPr>
        <p:spPr>
          <a:xfrm>
            <a:off x="5054100" y="1076025"/>
            <a:ext cx="3818400" cy="3416400"/>
          </a:xfrm>
          <a:prstGeom prst="rect">
            <a:avLst/>
          </a:prstGeom>
        </p:spPr>
        <p:txBody>
          <a:bodyPr anchorCtr="0" anchor="t" bIns="91425" lIns="91425" spcFirstLastPara="1" rIns="91425" wrap="square" tIns="91425">
            <a:normAutofit fontScale="85000" lnSpcReduction="20000"/>
          </a:bodyPr>
          <a:lstStyle/>
          <a:p>
            <a:pPr indent="-304165" lvl="0" marL="457200" rtl="0" algn="l">
              <a:spcBef>
                <a:spcPts val="0"/>
              </a:spcBef>
              <a:spcAft>
                <a:spcPts val="0"/>
              </a:spcAft>
              <a:buClr>
                <a:srgbClr val="CDB87D"/>
              </a:buClr>
              <a:buSzPct val="100000"/>
              <a:buChar char="-"/>
            </a:pPr>
            <a:r>
              <a:rPr lang="en" sz="1400">
                <a:solidFill>
                  <a:srgbClr val="CDB87D"/>
                </a:solidFill>
              </a:rPr>
              <a:t>Debug algorithm to improve accuracy from real images</a:t>
            </a:r>
            <a:endParaRPr sz="1400">
              <a:solidFill>
                <a:srgbClr val="CDB87D"/>
              </a:solidFill>
            </a:endParaRPr>
          </a:p>
          <a:p>
            <a:pPr indent="-304165" lvl="0" marL="457200" rtl="0" algn="l">
              <a:spcBef>
                <a:spcPts val="0"/>
              </a:spcBef>
              <a:spcAft>
                <a:spcPts val="0"/>
              </a:spcAft>
              <a:buClr>
                <a:srgbClr val="CDB87D"/>
              </a:buClr>
              <a:buSzPct val="100000"/>
              <a:buChar char="-"/>
            </a:pPr>
            <a:r>
              <a:rPr lang="en" sz="1400">
                <a:solidFill>
                  <a:srgbClr val="CDB87D"/>
                </a:solidFill>
              </a:rPr>
              <a:t>3D Print holder for the Camera</a:t>
            </a:r>
            <a:endParaRPr sz="1400">
              <a:solidFill>
                <a:srgbClr val="CDB87D"/>
              </a:solidFill>
            </a:endParaRPr>
          </a:p>
          <a:p>
            <a:pPr indent="-304165" lvl="0" marL="457200" rtl="0" algn="l">
              <a:spcBef>
                <a:spcPts val="0"/>
              </a:spcBef>
              <a:spcAft>
                <a:spcPts val="0"/>
              </a:spcAft>
              <a:buClr>
                <a:srgbClr val="CDB87D"/>
              </a:buClr>
              <a:buSzPct val="100000"/>
              <a:buChar char="-"/>
            </a:pPr>
            <a:r>
              <a:rPr lang="en" sz="1400">
                <a:solidFill>
                  <a:srgbClr val="CDB87D"/>
                </a:solidFill>
              </a:rPr>
              <a:t>Add </a:t>
            </a:r>
            <a:r>
              <a:rPr lang="en" sz="1400">
                <a:solidFill>
                  <a:srgbClr val="CDB87D"/>
                </a:solidFill>
              </a:rPr>
              <a:t>additional</a:t>
            </a:r>
            <a:r>
              <a:rPr lang="en" sz="1400">
                <a:solidFill>
                  <a:srgbClr val="CDB87D"/>
                </a:solidFill>
              </a:rPr>
              <a:t> error checking methods to avoid potential misses</a:t>
            </a:r>
            <a:endParaRPr sz="1400">
              <a:solidFill>
                <a:srgbClr val="CDB87D"/>
              </a:solidFill>
            </a:endParaRPr>
          </a:p>
          <a:p>
            <a:pPr indent="-304165" lvl="1" marL="914400" rtl="0" algn="l">
              <a:spcBef>
                <a:spcPts val="0"/>
              </a:spcBef>
              <a:spcAft>
                <a:spcPts val="0"/>
              </a:spcAft>
              <a:buClr>
                <a:srgbClr val="CDB87D"/>
              </a:buClr>
              <a:buSzPct val="100000"/>
              <a:buChar char="-"/>
            </a:pPr>
            <a:r>
              <a:rPr lang="en">
                <a:solidFill>
                  <a:srgbClr val="CDB87D"/>
                </a:solidFill>
              </a:rPr>
              <a:t>Template matching</a:t>
            </a:r>
            <a:endParaRPr>
              <a:solidFill>
                <a:srgbClr val="CDB87D"/>
              </a:solidFill>
            </a:endParaRPr>
          </a:p>
          <a:p>
            <a:pPr indent="-304165" lvl="1" marL="914400" rtl="0" algn="l">
              <a:spcBef>
                <a:spcPts val="0"/>
              </a:spcBef>
              <a:spcAft>
                <a:spcPts val="0"/>
              </a:spcAft>
              <a:buClr>
                <a:srgbClr val="CDB87D"/>
              </a:buClr>
              <a:buSzPct val="100000"/>
              <a:buChar char="-"/>
            </a:pPr>
            <a:r>
              <a:rPr lang="en">
                <a:solidFill>
                  <a:srgbClr val="CDB87D"/>
                </a:solidFill>
              </a:rPr>
              <a:t>Contour Counting</a:t>
            </a:r>
            <a:endParaRPr>
              <a:solidFill>
                <a:srgbClr val="CDB87D"/>
              </a:solidFill>
            </a:endParaRPr>
          </a:p>
          <a:p>
            <a:pPr indent="-304164" lvl="2" marL="1371600" rtl="0" algn="l">
              <a:spcBef>
                <a:spcPts val="0"/>
              </a:spcBef>
              <a:spcAft>
                <a:spcPts val="0"/>
              </a:spcAft>
              <a:buClr>
                <a:srgbClr val="CDB87D"/>
              </a:buClr>
              <a:buSzPct val="100000"/>
              <a:buChar char="-"/>
            </a:pPr>
            <a:r>
              <a:rPr lang="en">
                <a:solidFill>
                  <a:srgbClr val="CDB87D"/>
                </a:solidFill>
              </a:rPr>
              <a:t>Essentially counting the items on the card</a:t>
            </a:r>
            <a:endParaRPr>
              <a:solidFill>
                <a:srgbClr val="CDB87D"/>
              </a:solidFill>
            </a:endParaRPr>
          </a:p>
          <a:p>
            <a:pPr indent="-325755" lvl="0" marL="457200" rtl="0" algn="l">
              <a:spcBef>
                <a:spcPts val="0"/>
              </a:spcBef>
              <a:spcAft>
                <a:spcPts val="0"/>
              </a:spcAft>
              <a:buClr>
                <a:srgbClr val="CDB87D"/>
              </a:buClr>
              <a:buSzPct val="100000"/>
              <a:buChar char="-"/>
            </a:pPr>
            <a:r>
              <a:rPr lang="en">
                <a:solidFill>
                  <a:srgbClr val="CDB87D"/>
                </a:solidFill>
              </a:rPr>
              <a:t>Test with Acrylic</a:t>
            </a:r>
            <a:endParaRPr>
              <a:solidFill>
                <a:srgbClr val="CDB87D"/>
              </a:solidFill>
            </a:endParaRPr>
          </a:p>
          <a:p>
            <a:pPr indent="-304165" lvl="0" marL="457200" rtl="0" algn="l">
              <a:spcBef>
                <a:spcPts val="0"/>
              </a:spcBef>
              <a:spcAft>
                <a:spcPts val="0"/>
              </a:spcAft>
              <a:buClr>
                <a:srgbClr val="CDB87D"/>
              </a:buClr>
              <a:buSzPct val="100000"/>
              <a:buChar char="-"/>
            </a:pPr>
            <a:r>
              <a:rPr lang="en" sz="1400">
                <a:solidFill>
                  <a:srgbClr val="CDB87D"/>
                </a:solidFill>
              </a:rPr>
              <a:t>Integrate with Curtis’ module on pi</a:t>
            </a:r>
            <a:endParaRPr sz="1400">
              <a:solidFill>
                <a:srgbClr val="CDB87D"/>
              </a:solidFill>
            </a:endParaRPr>
          </a:p>
          <a:p>
            <a:pPr indent="-304165" lvl="1" marL="914400" rtl="0" algn="l">
              <a:spcBef>
                <a:spcPts val="0"/>
              </a:spcBef>
              <a:spcAft>
                <a:spcPts val="0"/>
              </a:spcAft>
              <a:buClr>
                <a:srgbClr val="CDB87D"/>
              </a:buClr>
              <a:buSzPct val="100000"/>
              <a:buChar char="-"/>
            </a:pPr>
            <a:r>
              <a:rPr lang="en">
                <a:solidFill>
                  <a:srgbClr val="CDB87D"/>
                </a:solidFill>
              </a:rPr>
              <a:t>I will send card output</a:t>
            </a:r>
            <a:endParaRPr>
              <a:solidFill>
                <a:srgbClr val="CDB87D"/>
              </a:solidFill>
            </a:endParaRPr>
          </a:p>
          <a:p>
            <a:pPr indent="-304165" lvl="1" marL="914400" rtl="0" algn="l">
              <a:spcBef>
                <a:spcPts val="0"/>
              </a:spcBef>
              <a:spcAft>
                <a:spcPts val="0"/>
              </a:spcAft>
              <a:buClr>
                <a:srgbClr val="CDB87D"/>
              </a:buClr>
              <a:buSzPct val="100000"/>
              <a:buChar char="-"/>
            </a:pPr>
            <a:r>
              <a:rPr lang="en">
                <a:solidFill>
                  <a:srgbClr val="CDB87D"/>
                </a:solidFill>
              </a:rPr>
              <a:t>He will send a command for when to capture image</a:t>
            </a:r>
            <a:endParaRPr>
              <a:solidFill>
                <a:srgbClr val="CDB87D"/>
              </a:solidFill>
            </a:endParaRPr>
          </a:p>
          <a:p>
            <a:pPr indent="0" lvl="0" marL="0" rtl="0" algn="l">
              <a:spcBef>
                <a:spcPts val="1200"/>
              </a:spcBef>
              <a:spcAft>
                <a:spcPts val="0"/>
              </a:spcAft>
              <a:buNone/>
            </a:pPr>
            <a:r>
              <a:t/>
            </a:r>
            <a:endParaRPr>
              <a:solidFill>
                <a:srgbClr val="CDB87D"/>
              </a:solidFill>
            </a:endParaRPr>
          </a:p>
          <a:p>
            <a:pPr indent="0" lvl="0" marL="457200" rtl="0" algn="l">
              <a:spcBef>
                <a:spcPts val="1200"/>
              </a:spcBef>
              <a:spcAft>
                <a:spcPts val="1200"/>
              </a:spcAft>
              <a:buNone/>
            </a:pPr>
            <a:r>
              <a:t/>
            </a:r>
            <a:endParaRPr/>
          </a:p>
        </p:txBody>
      </p:sp>
      <p:pic>
        <p:nvPicPr>
          <p:cNvPr id="146" name="Google Shape;146;p24"/>
          <p:cNvPicPr preferRelativeResize="0"/>
          <p:nvPr/>
        </p:nvPicPr>
        <p:blipFill>
          <a:blip r:embed="rId3">
            <a:alphaModFix/>
          </a:blip>
          <a:stretch>
            <a:fillRect/>
          </a:stretch>
        </p:blipFill>
        <p:spPr>
          <a:xfrm>
            <a:off x="657213" y="3397675"/>
            <a:ext cx="3914775" cy="876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Recap of software</a:t>
            </a:r>
            <a:endParaRPr>
              <a:solidFill>
                <a:schemeClr val="lt1"/>
              </a:solidFill>
            </a:endParaRPr>
          </a:p>
        </p:txBody>
      </p:sp>
      <p:sp>
        <p:nvSpPr>
          <p:cNvPr id="152" name="Google Shape;15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DB87D"/>
              </a:buClr>
              <a:buSzPts val="1800"/>
              <a:buChar char="-"/>
            </a:pPr>
            <a:r>
              <a:rPr lang="en">
                <a:solidFill>
                  <a:srgbClr val="CDB87D"/>
                </a:solidFill>
              </a:rPr>
              <a:t>Past/Present: Game Logic implemented, basic cv functionality implemented</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Future:</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Software modules with basic functionality to be integrated together by or before mid-November</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Integrating and communicating with external Arduino to be completed by end of November</a:t>
            </a:r>
            <a:endParaRPr>
              <a:solidFill>
                <a:srgbClr val="CDB87D"/>
              </a:solidFill>
            </a:endParaRPr>
          </a:p>
          <a:p>
            <a:pPr indent="0" lvl="0" marL="457200" rtl="0" algn="l">
              <a:spcBef>
                <a:spcPts val="1200"/>
              </a:spcBef>
              <a:spcAft>
                <a:spcPts val="1200"/>
              </a:spcAft>
              <a:buNone/>
            </a:pPr>
            <a:r>
              <a:t/>
            </a:r>
            <a:endParaRPr>
              <a:solidFill>
                <a:srgbClr val="CDB87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Budget: $260</a:t>
            </a:r>
            <a:endParaRPr>
              <a:solidFill>
                <a:schemeClr val="lt1"/>
              </a:solidFill>
            </a:endParaRPr>
          </a:p>
        </p:txBody>
      </p:sp>
      <p:sp>
        <p:nvSpPr>
          <p:cNvPr id="158" name="Google Shape;15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DB87D"/>
              </a:buClr>
              <a:buSzPts val="1800"/>
              <a:buChar char="●"/>
            </a:pPr>
            <a:r>
              <a:rPr lang="en">
                <a:solidFill>
                  <a:srgbClr val="CDB87D"/>
                </a:solidFill>
              </a:rPr>
              <a:t>Currently “over” budget. However, the only outstanding item is our power supply PCB. That will be ordered as soon as its design is complete.</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The overall gantry and structural design was by far the most expensive part. Including motors, controllers, t-slot, </a:t>
            </a:r>
            <a:r>
              <a:rPr lang="en">
                <a:solidFill>
                  <a:srgbClr val="CDB87D"/>
                </a:solidFill>
              </a:rPr>
              <a:t>miscellaneous hardware, etc. it took up most of the budget itself.</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The structural design itself has lots of opportunity for budget cuts, and that will be Kyle’s responsibility for the rest of the semester.</a:t>
            </a:r>
            <a:endParaRPr>
              <a:solidFill>
                <a:srgbClr val="CDB87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Schedule</a:t>
            </a:r>
            <a:endParaRPr>
              <a:solidFill>
                <a:schemeClr val="lt1"/>
              </a:solidFill>
            </a:endParaRPr>
          </a:p>
        </p:txBody>
      </p:sp>
      <p:sp>
        <p:nvSpPr>
          <p:cNvPr id="164" name="Google Shape;16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DB87D"/>
                </a:solidFill>
              </a:rPr>
              <a:t>Week 5: Vacuum tube integrated and in testing. Begin software integration.</a:t>
            </a:r>
            <a:endParaRPr>
              <a:solidFill>
                <a:srgbClr val="CDB87D"/>
              </a:solidFill>
            </a:endParaRPr>
          </a:p>
          <a:p>
            <a:pPr indent="0" lvl="0" marL="0" rtl="0" algn="l">
              <a:spcBef>
                <a:spcPts val="1200"/>
              </a:spcBef>
              <a:spcAft>
                <a:spcPts val="0"/>
              </a:spcAft>
              <a:buNone/>
            </a:pPr>
            <a:r>
              <a:rPr lang="en">
                <a:solidFill>
                  <a:srgbClr val="CDB87D"/>
                </a:solidFill>
              </a:rPr>
              <a:t>Week 6: Full XYZ gantry movement powered with designed circuitry. Flipping mechanism design. Game functional with cards read in from camera.</a:t>
            </a:r>
            <a:endParaRPr>
              <a:solidFill>
                <a:srgbClr val="CDB87D"/>
              </a:solidFill>
            </a:endParaRPr>
          </a:p>
          <a:p>
            <a:pPr indent="0" lvl="0" marL="0" rtl="0" algn="l">
              <a:spcBef>
                <a:spcPts val="1200"/>
              </a:spcBef>
              <a:spcAft>
                <a:spcPts val="0"/>
              </a:spcAft>
              <a:buNone/>
            </a:pPr>
            <a:r>
              <a:rPr lang="en">
                <a:solidFill>
                  <a:srgbClr val="CDB87D"/>
                </a:solidFill>
              </a:rPr>
              <a:t>Week 7: Testing, debugging and integration. </a:t>
            </a:r>
            <a:endParaRPr>
              <a:solidFill>
                <a:srgbClr val="CDB87D"/>
              </a:solidFill>
            </a:endParaRPr>
          </a:p>
          <a:p>
            <a:pPr indent="0" lvl="0" marL="0" rtl="0" algn="l">
              <a:spcBef>
                <a:spcPts val="1200"/>
              </a:spcBef>
              <a:spcAft>
                <a:spcPts val="0"/>
              </a:spcAft>
              <a:buNone/>
            </a:pPr>
            <a:r>
              <a:rPr lang="en">
                <a:solidFill>
                  <a:srgbClr val="CDB87D"/>
                </a:solidFill>
              </a:rPr>
              <a:t>Week 8: Full integration. Prototype complete.</a:t>
            </a:r>
            <a:endParaRPr>
              <a:solidFill>
                <a:srgbClr val="CDB87D"/>
              </a:solidFill>
            </a:endParaRPr>
          </a:p>
          <a:p>
            <a:pPr indent="0" lvl="0" marL="0" rtl="0" algn="l">
              <a:spcBef>
                <a:spcPts val="1200"/>
              </a:spcBef>
              <a:spcAft>
                <a:spcPts val="1200"/>
              </a:spcAft>
              <a:buNone/>
            </a:pPr>
            <a:r>
              <a:rPr lang="en">
                <a:solidFill>
                  <a:srgbClr val="CDB87D"/>
                </a:solidFill>
              </a:rPr>
              <a:t>Week 9: Finishing touches and prepare for final presentation.</a:t>
            </a:r>
            <a:endParaRPr>
              <a:solidFill>
                <a:srgbClr val="CDB87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68" name="Shape 168"/>
        <p:cNvGrpSpPr/>
        <p:nvPr/>
      </p:nvGrpSpPr>
      <p:grpSpPr>
        <a:xfrm>
          <a:off x="0" y="0"/>
          <a:ext cx="0" cy="0"/>
          <a:chOff x="0" y="0"/>
          <a:chExt cx="0" cy="0"/>
        </a:xfrm>
      </p:grpSpPr>
      <p:sp>
        <p:nvSpPr>
          <p:cNvPr id="169" name="Google Shape;169;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Questions??</a:t>
            </a:r>
            <a:endParaRPr>
              <a:solidFill>
                <a:schemeClr val="lt1"/>
              </a:solidFill>
            </a:endParaRPr>
          </a:p>
        </p:txBody>
      </p:sp>
      <p:sp>
        <p:nvSpPr>
          <p:cNvPr id="170" name="Google Shape;170;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The Problem and Our Solution</a:t>
            </a:r>
            <a:endParaRPr>
              <a:solidFill>
                <a:schemeClr val="lt1"/>
              </a:solidFill>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rgbClr val="CDB87D"/>
                </a:solidFill>
              </a:rPr>
              <a:t>The Business Problem:</a:t>
            </a:r>
            <a:r>
              <a:rPr lang="en">
                <a:solidFill>
                  <a:srgbClr val="CDB87D"/>
                </a:solidFill>
              </a:rPr>
              <a:t> Reliable, human dealers are costly for casinos, </a:t>
            </a:r>
            <a:r>
              <a:rPr lang="en">
                <a:solidFill>
                  <a:srgbClr val="CDB87D"/>
                </a:solidFill>
              </a:rPr>
              <a:t>particularly</a:t>
            </a:r>
            <a:r>
              <a:rPr lang="en">
                <a:solidFill>
                  <a:srgbClr val="CDB87D"/>
                </a:solidFill>
              </a:rPr>
              <a:t> smaller establishments. It can become even more costly to fill all the tables a casino might want to run.</a:t>
            </a:r>
            <a:endParaRPr>
              <a:solidFill>
                <a:srgbClr val="CDB87D"/>
              </a:solidFill>
            </a:endParaRPr>
          </a:p>
          <a:p>
            <a:pPr indent="0" lvl="0" marL="0" rtl="0" algn="l">
              <a:spcBef>
                <a:spcPts val="1200"/>
              </a:spcBef>
              <a:spcAft>
                <a:spcPts val="0"/>
              </a:spcAft>
              <a:buNone/>
            </a:pPr>
            <a:r>
              <a:rPr b="1" lang="en">
                <a:solidFill>
                  <a:srgbClr val="CDB87D"/>
                </a:solidFill>
              </a:rPr>
              <a:t>The Customer Problem: </a:t>
            </a:r>
            <a:r>
              <a:rPr lang="en">
                <a:solidFill>
                  <a:srgbClr val="CDB87D"/>
                </a:solidFill>
              </a:rPr>
              <a:t>Players can also feel uncomfortable with an experienced dealer, or think that they are manipulating cards for a house advantage.</a:t>
            </a:r>
            <a:endParaRPr>
              <a:solidFill>
                <a:srgbClr val="CDB87D"/>
              </a:solidFill>
            </a:endParaRPr>
          </a:p>
          <a:p>
            <a:pPr indent="0" lvl="0" marL="0" rtl="0" algn="l">
              <a:spcBef>
                <a:spcPts val="1200"/>
              </a:spcBef>
              <a:spcAft>
                <a:spcPts val="0"/>
              </a:spcAft>
              <a:buNone/>
            </a:pPr>
            <a:r>
              <a:rPr b="1" lang="en">
                <a:solidFill>
                  <a:srgbClr val="CDB87D"/>
                </a:solidFill>
              </a:rPr>
              <a:t>Our Solution: </a:t>
            </a:r>
            <a:r>
              <a:rPr lang="en">
                <a:solidFill>
                  <a:srgbClr val="CDB87D"/>
                </a:solidFill>
              </a:rPr>
              <a:t>This Robotic Blackjack Dealer is being designed to provide users with an interactive experience of playing Blackjack. It combines the tangibility of playing in real life with the ease of automation found in online games.</a:t>
            </a:r>
            <a:endParaRPr>
              <a:solidFill>
                <a:srgbClr val="CDB87D"/>
              </a:solidFill>
            </a:endParaRPr>
          </a:p>
          <a:p>
            <a:pPr indent="0" lvl="0" marL="0" rtl="0" algn="l">
              <a:spcBef>
                <a:spcPts val="1200"/>
              </a:spcBef>
              <a:spcAft>
                <a:spcPts val="1200"/>
              </a:spcAft>
              <a:buNone/>
            </a:pPr>
            <a:r>
              <a:rPr lang="en">
                <a:solidFill>
                  <a:srgbClr val="CDB87D"/>
                </a:solidFill>
              </a:rPr>
              <a:t>Replacing some live dealers with robotic dealers will cut on casino expenses, allow for more players to be hosted, and will allow for a better established trust that there is no cheating or manipulation</a:t>
            </a:r>
            <a:endParaRPr>
              <a:solidFill>
                <a:srgbClr val="CDB87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Structure and Gantry Design</a:t>
            </a:r>
            <a:endParaRPr>
              <a:solidFill>
                <a:schemeClr val="lt1"/>
              </a:solidFill>
            </a:endParaRPr>
          </a:p>
        </p:txBody>
      </p:sp>
      <p:sp>
        <p:nvSpPr>
          <p:cNvPr id="67" name="Google Shape;67;p15"/>
          <p:cNvSpPr txBox="1"/>
          <p:nvPr>
            <p:ph idx="1" type="body"/>
          </p:nvPr>
        </p:nvSpPr>
        <p:spPr>
          <a:xfrm>
            <a:off x="311700" y="1152475"/>
            <a:ext cx="4790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rgbClr val="CDB87D"/>
              </a:buClr>
              <a:buSzPct val="100000"/>
              <a:buChar char="●"/>
            </a:pPr>
            <a:r>
              <a:rPr lang="en">
                <a:solidFill>
                  <a:srgbClr val="CDB87D"/>
                </a:solidFill>
              </a:rPr>
              <a:t>Designed an extruded aluminum t-slot structure for component mounting and stability.</a:t>
            </a:r>
            <a:endParaRPr>
              <a:solidFill>
                <a:srgbClr val="CDB87D"/>
              </a:solidFill>
            </a:endParaRPr>
          </a:p>
          <a:p>
            <a:pPr indent="-334327" lvl="0" marL="457200" rtl="0" algn="l">
              <a:spcBef>
                <a:spcPts val="0"/>
              </a:spcBef>
              <a:spcAft>
                <a:spcPts val="0"/>
              </a:spcAft>
              <a:buClr>
                <a:srgbClr val="CDB87D"/>
              </a:buClr>
              <a:buSzPct val="100000"/>
              <a:buChar char="●"/>
            </a:pPr>
            <a:r>
              <a:rPr lang="en">
                <a:solidFill>
                  <a:srgbClr val="CDB87D"/>
                </a:solidFill>
              </a:rPr>
              <a:t>Utilizes a “CoreXY” belt and pulley system for controlling gantry motion.</a:t>
            </a:r>
            <a:endParaRPr>
              <a:solidFill>
                <a:srgbClr val="CDB87D"/>
              </a:solidFill>
            </a:endParaRPr>
          </a:p>
          <a:p>
            <a:pPr indent="-310832" lvl="1" marL="914400" rtl="0" algn="l">
              <a:spcBef>
                <a:spcPts val="0"/>
              </a:spcBef>
              <a:spcAft>
                <a:spcPts val="0"/>
              </a:spcAft>
              <a:buClr>
                <a:srgbClr val="CDB87D"/>
              </a:buClr>
              <a:buSzPct val="100000"/>
              <a:buChar char="○"/>
            </a:pPr>
            <a:r>
              <a:rPr lang="en">
                <a:solidFill>
                  <a:srgbClr val="CDB87D"/>
                </a:solidFill>
              </a:rPr>
              <a:t>Allows for reduced structural tolerances compared to other methods. Rigidity in particular.</a:t>
            </a:r>
            <a:endParaRPr>
              <a:solidFill>
                <a:srgbClr val="CDB87D"/>
              </a:solidFill>
            </a:endParaRPr>
          </a:p>
          <a:p>
            <a:pPr indent="-310832" lvl="1" marL="914400" rtl="0" algn="l">
              <a:spcBef>
                <a:spcPts val="0"/>
              </a:spcBef>
              <a:spcAft>
                <a:spcPts val="0"/>
              </a:spcAft>
              <a:buClr>
                <a:srgbClr val="CDB87D"/>
              </a:buClr>
              <a:buSzPct val="100000"/>
              <a:buChar char="○"/>
            </a:pPr>
            <a:r>
              <a:rPr lang="en">
                <a:solidFill>
                  <a:srgbClr val="CDB87D"/>
                </a:solidFill>
              </a:rPr>
              <a:t>Only requires two motors for full movement on the XY-plane.</a:t>
            </a:r>
            <a:endParaRPr>
              <a:solidFill>
                <a:srgbClr val="CDB87D"/>
              </a:solidFill>
            </a:endParaRPr>
          </a:p>
          <a:p>
            <a:pPr indent="-310832" lvl="1" marL="914400" rtl="0" algn="l">
              <a:spcBef>
                <a:spcPts val="0"/>
              </a:spcBef>
              <a:spcAft>
                <a:spcPts val="0"/>
              </a:spcAft>
              <a:buClr>
                <a:srgbClr val="CDB87D"/>
              </a:buClr>
              <a:buSzPct val="100000"/>
              <a:buChar char="○"/>
            </a:pPr>
            <a:r>
              <a:rPr lang="en">
                <a:solidFill>
                  <a:srgbClr val="CDB87D"/>
                </a:solidFill>
              </a:rPr>
              <a:t>Stationary motor configuration allows for higher speeds.</a:t>
            </a:r>
            <a:endParaRPr>
              <a:solidFill>
                <a:srgbClr val="CDB87D"/>
              </a:solidFill>
            </a:endParaRPr>
          </a:p>
          <a:p>
            <a:pPr indent="-334327" lvl="0" marL="457200" rtl="0" algn="l">
              <a:spcBef>
                <a:spcPts val="0"/>
              </a:spcBef>
              <a:spcAft>
                <a:spcPts val="0"/>
              </a:spcAft>
              <a:buClr>
                <a:srgbClr val="CDB87D"/>
              </a:buClr>
              <a:buSzPct val="100000"/>
              <a:buChar char="●"/>
            </a:pPr>
            <a:r>
              <a:rPr lang="en">
                <a:solidFill>
                  <a:srgbClr val="CDB87D"/>
                </a:solidFill>
              </a:rPr>
              <a:t>Currently utilizes GRBL, an </a:t>
            </a:r>
            <a:r>
              <a:rPr lang="en">
                <a:solidFill>
                  <a:srgbClr val="CDB87D"/>
                </a:solidFill>
              </a:rPr>
              <a:t>open source</a:t>
            </a:r>
            <a:r>
              <a:rPr lang="en">
                <a:solidFill>
                  <a:srgbClr val="CDB87D"/>
                </a:solidFill>
              </a:rPr>
              <a:t> CNC machine software for movement.</a:t>
            </a:r>
            <a:endParaRPr>
              <a:solidFill>
                <a:srgbClr val="CDB87D"/>
              </a:solidFill>
            </a:endParaRPr>
          </a:p>
        </p:txBody>
      </p:sp>
      <p:pic>
        <p:nvPicPr>
          <p:cNvPr id="68" name="Google Shape;68;p15"/>
          <p:cNvPicPr preferRelativeResize="0"/>
          <p:nvPr/>
        </p:nvPicPr>
        <p:blipFill>
          <a:blip r:embed="rId3">
            <a:alphaModFix/>
          </a:blip>
          <a:stretch>
            <a:fillRect/>
          </a:stretch>
        </p:blipFill>
        <p:spPr>
          <a:xfrm>
            <a:off x="5102400" y="579299"/>
            <a:ext cx="3565699" cy="3539600"/>
          </a:xfrm>
          <a:prstGeom prst="rect">
            <a:avLst/>
          </a:prstGeom>
          <a:noFill/>
          <a:ln>
            <a:noFill/>
          </a:ln>
        </p:spPr>
      </p:pic>
      <p:sp>
        <p:nvSpPr>
          <p:cNvPr id="69" name="Google Shape;69;p15"/>
          <p:cNvSpPr txBox="1"/>
          <p:nvPr/>
        </p:nvSpPr>
        <p:spPr>
          <a:xfrm>
            <a:off x="5435338" y="4486900"/>
            <a:ext cx="2899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CDB87D"/>
                </a:solidFill>
              </a:rPr>
              <a:t>Figure f</a:t>
            </a:r>
            <a:r>
              <a:rPr i="1" lang="en" sz="1100">
                <a:solidFill>
                  <a:srgbClr val="CDB87D"/>
                </a:solidFill>
              </a:rPr>
              <a:t>rom http://corexy.com/theory.html</a:t>
            </a:r>
            <a:endParaRPr i="1" sz="1100">
              <a:solidFill>
                <a:srgbClr val="CDB87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What’s Next?</a:t>
            </a:r>
            <a:endParaRPr>
              <a:solidFill>
                <a:schemeClr val="lt1"/>
              </a:solidFill>
            </a:endParaRPr>
          </a:p>
        </p:txBody>
      </p:sp>
      <p:sp>
        <p:nvSpPr>
          <p:cNvPr id="75" name="Google Shape;75;p16"/>
          <p:cNvSpPr txBox="1"/>
          <p:nvPr>
            <p:ph idx="1" type="body"/>
          </p:nvPr>
        </p:nvSpPr>
        <p:spPr>
          <a:xfrm>
            <a:off x="311700" y="1152475"/>
            <a:ext cx="48420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CDB87D"/>
              </a:buClr>
              <a:buSzPts val="1800"/>
              <a:buChar char="●"/>
            </a:pPr>
            <a:r>
              <a:rPr lang="en">
                <a:solidFill>
                  <a:srgbClr val="CDB87D"/>
                </a:solidFill>
              </a:rPr>
              <a:t>Integrating Z-axis control for vacuum tube:</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This will require a </a:t>
            </a:r>
            <a:r>
              <a:rPr lang="en">
                <a:solidFill>
                  <a:srgbClr val="CDB87D"/>
                </a:solidFill>
              </a:rPr>
              <a:t>custom</a:t>
            </a:r>
            <a:r>
              <a:rPr lang="en">
                <a:solidFill>
                  <a:srgbClr val="CDB87D"/>
                </a:solidFill>
              </a:rPr>
              <a:t> gantry plate design to ensure one dimensional movement.</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Additional gantry mounted motor adds speed and reliability concerns.</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The plate will need to </a:t>
            </a:r>
            <a:r>
              <a:rPr lang="en">
                <a:solidFill>
                  <a:srgbClr val="CDB87D"/>
                </a:solidFill>
              </a:rPr>
              <a:t>accommodate</a:t>
            </a:r>
            <a:r>
              <a:rPr lang="en">
                <a:solidFill>
                  <a:srgbClr val="CDB87D"/>
                </a:solidFill>
              </a:rPr>
              <a:t> a motor and the vacuum pump for card movement.</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For movements: G-coded files; coordinate to g-code translation; streaming commands.</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Begin reliability and repeatability testing for gantry movement.</a:t>
            </a:r>
            <a:endParaRPr>
              <a:solidFill>
                <a:srgbClr val="CDB87D"/>
              </a:solidFill>
            </a:endParaRPr>
          </a:p>
        </p:txBody>
      </p:sp>
      <p:pic>
        <p:nvPicPr>
          <p:cNvPr id="76" name="Google Shape;76;p16" title="20221005_140613.mp4">
            <a:hlinkClick r:id="rId3"/>
          </p:cNvPr>
          <p:cNvPicPr preferRelativeResize="0"/>
          <p:nvPr/>
        </p:nvPicPr>
        <p:blipFill>
          <a:blip r:embed="rId4">
            <a:alphaModFix/>
          </a:blip>
          <a:stretch>
            <a:fillRect/>
          </a:stretch>
        </p:blipFill>
        <p:spPr>
          <a:xfrm>
            <a:off x="5579800" y="0"/>
            <a:ext cx="3055373"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152400" y="361950"/>
            <a:ext cx="8839197" cy="4419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311700" y="139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Power System Past and Present</a:t>
            </a:r>
            <a:endParaRPr>
              <a:solidFill>
                <a:schemeClr val="lt1"/>
              </a:solidFill>
            </a:endParaRPr>
          </a:p>
        </p:txBody>
      </p:sp>
      <p:sp>
        <p:nvSpPr>
          <p:cNvPr id="87" name="Google Shape;87;p1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DB87D"/>
              </a:buClr>
              <a:buSzPts val="1800"/>
              <a:buChar char="●"/>
            </a:pPr>
            <a:r>
              <a:rPr lang="en">
                <a:solidFill>
                  <a:srgbClr val="CDB87D"/>
                </a:solidFill>
              </a:rPr>
              <a:t>Designed AC-DC conversion circuit for powering systems</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115V/30V center tapped transformer.</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600V/25A rectifier.</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Very low output ripple.</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Created insulating enclosure to prevent shock to operators</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Connected power supply to initial gantry setup; success</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Typical current draw around .5A-.7A for gantry movement.</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Expected increase with addition of vacuum pump.</a:t>
            </a:r>
            <a:endParaRPr>
              <a:solidFill>
                <a:srgbClr val="CDB87D"/>
              </a:solidFill>
            </a:endParaRPr>
          </a:p>
        </p:txBody>
      </p:sp>
      <p:pic>
        <p:nvPicPr>
          <p:cNvPr id="88" name="Google Shape;88;p18"/>
          <p:cNvPicPr preferRelativeResize="0"/>
          <p:nvPr/>
        </p:nvPicPr>
        <p:blipFill rotWithShape="1">
          <a:blip r:embed="rId3">
            <a:alphaModFix/>
          </a:blip>
          <a:srcRect b="8810" l="11817" r="14641" t="19908"/>
          <a:stretch/>
        </p:blipFill>
        <p:spPr>
          <a:xfrm>
            <a:off x="451050" y="3419275"/>
            <a:ext cx="1773001" cy="1294974"/>
          </a:xfrm>
          <a:prstGeom prst="rect">
            <a:avLst/>
          </a:prstGeom>
          <a:noFill/>
          <a:ln>
            <a:noFill/>
          </a:ln>
        </p:spPr>
      </p:pic>
      <p:pic>
        <p:nvPicPr>
          <p:cNvPr id="89" name="Google Shape;89;p18"/>
          <p:cNvPicPr preferRelativeResize="0"/>
          <p:nvPr/>
        </p:nvPicPr>
        <p:blipFill rotWithShape="1">
          <a:blip r:embed="rId4">
            <a:alphaModFix/>
          </a:blip>
          <a:srcRect b="6004" l="0" r="17620" t="25922"/>
          <a:stretch/>
        </p:blipFill>
        <p:spPr>
          <a:xfrm>
            <a:off x="3364738" y="3420000"/>
            <a:ext cx="1773001" cy="1293536"/>
          </a:xfrm>
          <a:prstGeom prst="rect">
            <a:avLst/>
          </a:prstGeom>
          <a:noFill/>
          <a:ln>
            <a:noFill/>
          </a:ln>
        </p:spPr>
      </p:pic>
      <p:pic>
        <p:nvPicPr>
          <p:cNvPr id="90" name="Google Shape;90;p18"/>
          <p:cNvPicPr preferRelativeResize="0"/>
          <p:nvPr/>
        </p:nvPicPr>
        <p:blipFill>
          <a:blip r:embed="rId5">
            <a:alphaModFix/>
          </a:blip>
          <a:stretch>
            <a:fillRect/>
          </a:stretch>
        </p:blipFill>
        <p:spPr>
          <a:xfrm>
            <a:off x="6278426" y="3390337"/>
            <a:ext cx="1772999" cy="1352850"/>
          </a:xfrm>
          <a:prstGeom prst="rect">
            <a:avLst/>
          </a:prstGeom>
          <a:noFill/>
          <a:ln>
            <a:noFill/>
          </a:ln>
        </p:spPr>
      </p:pic>
      <p:sp>
        <p:nvSpPr>
          <p:cNvPr id="91" name="Google Shape;91;p18"/>
          <p:cNvSpPr/>
          <p:nvPr/>
        </p:nvSpPr>
        <p:spPr>
          <a:xfrm>
            <a:off x="2404850" y="3804875"/>
            <a:ext cx="779100" cy="52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5318538" y="3804863"/>
            <a:ext cx="779100" cy="52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nvSpPr>
        <p:spPr>
          <a:xfrm>
            <a:off x="2188850" y="4328675"/>
            <a:ext cx="11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DB87D"/>
                </a:solidFill>
              </a:rPr>
              <a:t>Rectification</a:t>
            </a:r>
            <a:endParaRPr>
              <a:solidFill>
                <a:srgbClr val="CDB87D"/>
              </a:solidFill>
            </a:endParaRPr>
          </a:p>
        </p:txBody>
      </p:sp>
      <p:sp>
        <p:nvSpPr>
          <p:cNvPr id="94" name="Google Shape;94;p18"/>
          <p:cNvSpPr txBox="1"/>
          <p:nvPr/>
        </p:nvSpPr>
        <p:spPr>
          <a:xfrm>
            <a:off x="5120100" y="4328675"/>
            <a:ext cx="11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DB87D"/>
                </a:solidFill>
              </a:rPr>
              <a:t>Smoothing</a:t>
            </a:r>
            <a:endParaRPr>
              <a:solidFill>
                <a:srgbClr val="CDB87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Future Plans</a:t>
            </a:r>
            <a:endParaRPr>
              <a:solidFill>
                <a:schemeClr val="lt1"/>
              </a:solidFill>
            </a:endParaRPr>
          </a:p>
        </p:txBody>
      </p:sp>
      <p:sp>
        <p:nvSpPr>
          <p:cNvPr id="100" name="Google Shape;100;p19"/>
          <p:cNvSpPr txBox="1"/>
          <p:nvPr>
            <p:ph idx="1" type="body"/>
          </p:nvPr>
        </p:nvSpPr>
        <p:spPr>
          <a:xfrm>
            <a:off x="152325" y="1195950"/>
            <a:ext cx="7341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DB87D"/>
              </a:buClr>
              <a:buSzPts val="1800"/>
              <a:buChar char="●"/>
            </a:pPr>
            <a:r>
              <a:rPr lang="en">
                <a:solidFill>
                  <a:srgbClr val="CDB87D"/>
                </a:solidFill>
              </a:rPr>
              <a:t>Design a regulation circuit for sufficiently powering a Raspberry Pi</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5V/2.5A requirements.</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Determine Uno-Pi connections/Finish PCB</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Work on </a:t>
            </a:r>
            <a:r>
              <a:rPr lang="en">
                <a:solidFill>
                  <a:srgbClr val="CDB87D"/>
                </a:solidFill>
              </a:rPr>
              <a:t>mechanics</a:t>
            </a:r>
            <a:r>
              <a:rPr lang="en">
                <a:solidFill>
                  <a:srgbClr val="CDB87D"/>
                </a:solidFill>
              </a:rPr>
              <a:t> of project</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Flipping cards using motor clear acrylic plate.</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Designing and 3D-printing parts to be used with motorized components</a:t>
            </a:r>
            <a:endParaRPr>
              <a:solidFill>
                <a:srgbClr val="CDB87D"/>
              </a:solidFill>
            </a:endParaRPr>
          </a:p>
        </p:txBody>
      </p:sp>
      <p:pic>
        <p:nvPicPr>
          <p:cNvPr id="101" name="Google Shape;101;p19"/>
          <p:cNvPicPr preferRelativeResize="0"/>
          <p:nvPr/>
        </p:nvPicPr>
        <p:blipFill>
          <a:blip r:embed="rId3">
            <a:alphaModFix/>
          </a:blip>
          <a:stretch>
            <a:fillRect/>
          </a:stretch>
        </p:blipFill>
        <p:spPr>
          <a:xfrm>
            <a:off x="6860425" y="2306025"/>
            <a:ext cx="2214324" cy="2678099"/>
          </a:xfrm>
          <a:prstGeom prst="rect">
            <a:avLst/>
          </a:prstGeom>
          <a:noFill/>
          <a:ln>
            <a:noFill/>
          </a:ln>
        </p:spPr>
      </p:pic>
      <p:pic>
        <p:nvPicPr>
          <p:cNvPr id="102" name="Google Shape;102;p19"/>
          <p:cNvPicPr preferRelativeResize="0"/>
          <p:nvPr/>
        </p:nvPicPr>
        <p:blipFill>
          <a:blip r:embed="rId4">
            <a:alphaModFix/>
          </a:blip>
          <a:stretch>
            <a:fillRect/>
          </a:stretch>
        </p:blipFill>
        <p:spPr>
          <a:xfrm>
            <a:off x="2461450" y="3023125"/>
            <a:ext cx="2971826" cy="1960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Recap of hardware</a:t>
            </a:r>
            <a:endParaRPr>
              <a:solidFill>
                <a:schemeClr val="lt1"/>
              </a:solidFill>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DB87D"/>
              </a:buClr>
              <a:buSzPts val="1800"/>
              <a:buChar char="●"/>
            </a:pPr>
            <a:r>
              <a:rPr lang="en">
                <a:solidFill>
                  <a:srgbClr val="CDB87D"/>
                </a:solidFill>
              </a:rPr>
              <a:t>Past/Present: Prototype gantry setup, initial power supply setup, motor control.</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Future: Finalization of power supply circuits/completed PCB, improvements on gantry setup, flipping mechanism, motor mechanics, fine tuning motor control.</a:t>
            </a:r>
            <a:endParaRPr>
              <a:solidFill>
                <a:srgbClr val="CDB87D"/>
              </a:solidFill>
            </a:endParaRPr>
          </a:p>
        </p:txBody>
      </p:sp>
      <p:pic>
        <p:nvPicPr>
          <p:cNvPr id="109" name="Google Shape;109;p20"/>
          <p:cNvPicPr preferRelativeResize="0"/>
          <p:nvPr/>
        </p:nvPicPr>
        <p:blipFill>
          <a:blip r:embed="rId3">
            <a:alphaModFix/>
          </a:blip>
          <a:stretch>
            <a:fillRect/>
          </a:stretch>
        </p:blipFill>
        <p:spPr>
          <a:xfrm>
            <a:off x="5051777" y="2702138"/>
            <a:ext cx="1138625" cy="2064651"/>
          </a:xfrm>
          <a:prstGeom prst="rect">
            <a:avLst/>
          </a:prstGeom>
          <a:noFill/>
          <a:ln>
            <a:noFill/>
          </a:ln>
        </p:spPr>
      </p:pic>
      <p:pic>
        <p:nvPicPr>
          <p:cNvPr id="110" name="Google Shape;110;p20"/>
          <p:cNvPicPr preferRelativeResize="0"/>
          <p:nvPr/>
        </p:nvPicPr>
        <p:blipFill>
          <a:blip r:embed="rId4">
            <a:alphaModFix/>
          </a:blip>
          <a:stretch>
            <a:fillRect/>
          </a:stretch>
        </p:blipFill>
        <p:spPr>
          <a:xfrm>
            <a:off x="1383100" y="2905175"/>
            <a:ext cx="2594026" cy="165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476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Status Update on Game Logic</a:t>
            </a:r>
            <a:endParaRPr>
              <a:solidFill>
                <a:schemeClr val="lt1"/>
              </a:solidFill>
            </a:endParaRPr>
          </a:p>
        </p:txBody>
      </p:sp>
      <p:sp>
        <p:nvSpPr>
          <p:cNvPr id="116" name="Google Shape;116;p21"/>
          <p:cNvSpPr txBox="1"/>
          <p:nvPr>
            <p:ph idx="1" type="body"/>
          </p:nvPr>
        </p:nvSpPr>
        <p:spPr>
          <a:xfrm>
            <a:off x="215850" y="1144525"/>
            <a:ext cx="4511100" cy="15693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Clr>
                <a:srgbClr val="CDB87D"/>
              </a:buClr>
              <a:buSzPct val="100000"/>
              <a:buChar char="-"/>
            </a:pPr>
            <a:r>
              <a:rPr lang="en">
                <a:solidFill>
                  <a:srgbClr val="CDB87D"/>
                </a:solidFill>
              </a:rPr>
              <a:t>Basic Blackjack game functionality works (right)</a:t>
            </a:r>
            <a:endParaRPr>
              <a:solidFill>
                <a:srgbClr val="CDB87D"/>
              </a:solidFill>
            </a:endParaRPr>
          </a:p>
          <a:p>
            <a:pPr indent="-317182" lvl="0" marL="457200" rtl="0" algn="l">
              <a:spcBef>
                <a:spcPts val="0"/>
              </a:spcBef>
              <a:spcAft>
                <a:spcPts val="0"/>
              </a:spcAft>
              <a:buClr>
                <a:srgbClr val="CDB87D"/>
              </a:buClr>
              <a:buSzPct val="100000"/>
              <a:buChar char="-"/>
            </a:pPr>
            <a:r>
              <a:rPr lang="en">
                <a:solidFill>
                  <a:srgbClr val="CDB87D"/>
                </a:solidFill>
              </a:rPr>
              <a:t>Wagering and multi-player support implemented (below)</a:t>
            </a:r>
            <a:endParaRPr>
              <a:solidFill>
                <a:srgbClr val="CDB87D"/>
              </a:solidFill>
            </a:endParaRPr>
          </a:p>
          <a:p>
            <a:pPr indent="-317182" lvl="0" marL="457200" rtl="0" algn="l">
              <a:spcBef>
                <a:spcPts val="0"/>
              </a:spcBef>
              <a:spcAft>
                <a:spcPts val="0"/>
              </a:spcAft>
              <a:buClr>
                <a:srgbClr val="CDB87D"/>
              </a:buClr>
              <a:buSzPct val="100000"/>
              <a:buChar char="-"/>
            </a:pPr>
            <a:r>
              <a:rPr lang="en">
                <a:solidFill>
                  <a:srgbClr val="CDB87D"/>
                </a:solidFill>
              </a:rPr>
              <a:t>Doubling down and repeat games are functional</a:t>
            </a:r>
            <a:endParaRPr>
              <a:solidFill>
                <a:srgbClr val="CDB87D"/>
              </a:solidFill>
            </a:endParaRPr>
          </a:p>
          <a:p>
            <a:pPr indent="-317182" lvl="0" marL="457200" rtl="0" algn="l">
              <a:spcBef>
                <a:spcPts val="0"/>
              </a:spcBef>
              <a:spcAft>
                <a:spcPts val="0"/>
              </a:spcAft>
              <a:buClr>
                <a:srgbClr val="CDB87D"/>
              </a:buClr>
              <a:buSzPct val="100000"/>
              <a:buChar char="-"/>
            </a:pPr>
            <a:r>
              <a:rPr lang="en">
                <a:solidFill>
                  <a:srgbClr val="CDB87D"/>
                </a:solidFill>
              </a:rPr>
              <a:t>Splitting functional but not displaying correctly</a:t>
            </a:r>
            <a:endParaRPr>
              <a:solidFill>
                <a:srgbClr val="CDB87D"/>
              </a:solidFill>
            </a:endParaRPr>
          </a:p>
        </p:txBody>
      </p:sp>
      <p:pic>
        <p:nvPicPr>
          <p:cNvPr id="117" name="Google Shape;117;p21"/>
          <p:cNvPicPr preferRelativeResize="0"/>
          <p:nvPr/>
        </p:nvPicPr>
        <p:blipFill>
          <a:blip r:embed="rId3">
            <a:alphaModFix/>
          </a:blip>
          <a:stretch>
            <a:fillRect/>
          </a:stretch>
        </p:blipFill>
        <p:spPr>
          <a:xfrm>
            <a:off x="776450" y="2840620"/>
            <a:ext cx="3795550" cy="1059350"/>
          </a:xfrm>
          <a:prstGeom prst="rect">
            <a:avLst/>
          </a:prstGeom>
          <a:noFill/>
          <a:ln>
            <a:noFill/>
          </a:ln>
        </p:spPr>
      </p:pic>
      <p:pic>
        <p:nvPicPr>
          <p:cNvPr id="118" name="Google Shape;118;p21"/>
          <p:cNvPicPr preferRelativeResize="0"/>
          <p:nvPr/>
        </p:nvPicPr>
        <p:blipFill>
          <a:blip r:embed="rId4">
            <a:alphaModFix/>
          </a:blip>
          <a:stretch>
            <a:fillRect/>
          </a:stretch>
        </p:blipFill>
        <p:spPr>
          <a:xfrm>
            <a:off x="5388125" y="115525"/>
            <a:ext cx="3010865"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